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7" r:id="rId3"/>
    <p:sldId id="258" r:id="rId4"/>
    <p:sldId id="260" r:id="rId5"/>
    <p:sldId id="285" r:id="rId6"/>
    <p:sldId id="279" r:id="rId7"/>
    <p:sldId id="280" r:id="rId8"/>
    <p:sldId id="263" r:id="rId9"/>
    <p:sldId id="271" r:id="rId10"/>
    <p:sldId id="287" r:id="rId11"/>
    <p:sldId id="291" r:id="rId12"/>
    <p:sldId id="272" r:id="rId13"/>
    <p:sldId id="292" r:id="rId14"/>
    <p:sldId id="273" r:id="rId15"/>
    <p:sldId id="294" r:id="rId16"/>
    <p:sldId id="293" r:id="rId17"/>
    <p:sldId id="295" r:id="rId18"/>
    <p:sldId id="296" r:id="rId19"/>
    <p:sldId id="317" r:id="rId20"/>
    <p:sldId id="297" r:id="rId21"/>
    <p:sldId id="318" r:id="rId22"/>
    <p:sldId id="319" r:id="rId23"/>
    <p:sldId id="320" r:id="rId24"/>
    <p:sldId id="299" r:id="rId25"/>
    <p:sldId id="32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>
      <p:cViewPr varScale="1">
        <p:scale>
          <a:sx n="93" d="100"/>
          <a:sy n="93" d="100"/>
        </p:scale>
        <p:origin x="8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F4F16-1179-46F6-B0B0-474AF9C2460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20EA2D06-2345-4356-A6E4-7ACFB3A3C4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Системно-деятельностный подход</a:t>
          </a:r>
        </a:p>
      </dgm:t>
    </dgm:pt>
    <dgm:pt modelId="{446F30D8-70F1-45FF-960A-83197A9DEBF9}" type="parTrans" cxnId="{B0E64153-C3E7-47C5-A4A6-28F6B8413043}">
      <dgm:prSet/>
      <dgm:spPr/>
    </dgm:pt>
    <dgm:pt modelId="{4D7EB57E-5BDE-429A-9C20-718152541079}" type="sibTrans" cxnId="{B0E64153-C3E7-47C5-A4A6-28F6B8413043}">
      <dgm:prSet/>
      <dgm:spPr/>
    </dgm:pt>
    <dgm:pt modelId="{BAC05441-E68C-444E-B6CC-98B1A3F036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Аксиологический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подход</a:t>
          </a:r>
        </a:p>
      </dgm:t>
    </dgm:pt>
    <dgm:pt modelId="{603AC78C-BB0A-4CB3-9B06-AEA3B9A8E698}" type="parTrans" cxnId="{030B7A33-4B5C-4622-8EC4-6C22BE7CCA8A}">
      <dgm:prSet/>
      <dgm:spPr/>
    </dgm:pt>
    <dgm:pt modelId="{F460C483-D28F-4250-A181-53A160FB36D7}" type="sibTrans" cxnId="{030B7A33-4B5C-4622-8EC4-6C22BE7CCA8A}">
      <dgm:prSet/>
      <dgm:spPr/>
    </dgm:pt>
    <dgm:pt modelId="{4CC6DC6C-41D0-41B1-9066-4B0A88E14A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Развивающий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подход</a:t>
          </a:r>
        </a:p>
      </dgm:t>
    </dgm:pt>
    <dgm:pt modelId="{4D001F16-5565-4479-BF72-AE1B81929B59}" type="parTrans" cxnId="{5FB4AE17-4C42-45EC-865E-14587C613363}">
      <dgm:prSet/>
      <dgm:spPr/>
    </dgm:pt>
    <dgm:pt modelId="{7DBAC577-F90F-4956-92D2-94F181B88F49}" type="sibTrans" cxnId="{5FB4AE17-4C42-45EC-865E-14587C613363}">
      <dgm:prSet/>
      <dgm:spPr/>
    </dgm:pt>
    <dgm:pt modelId="{525906B3-869D-4F60-89AF-551C7EC2FA3F}" type="pres">
      <dgm:prSet presAssocID="{DA3F4F16-1179-46F6-B0B0-474AF9C2460A}" presName="compositeShape" presStyleCnt="0">
        <dgm:presLayoutVars>
          <dgm:chMax val="7"/>
          <dgm:dir/>
          <dgm:resizeHandles val="exact"/>
        </dgm:presLayoutVars>
      </dgm:prSet>
      <dgm:spPr/>
    </dgm:pt>
    <dgm:pt modelId="{561B1F1F-09E3-4324-8F53-637B7CC34F42}" type="pres">
      <dgm:prSet presAssocID="{20EA2D06-2345-4356-A6E4-7ACFB3A3C491}" presName="circ1" presStyleLbl="vennNode1" presStyleIdx="0" presStyleCnt="3"/>
      <dgm:spPr/>
    </dgm:pt>
    <dgm:pt modelId="{FD256E99-9EBF-4D1E-9C3F-E0ADD2C4FDA3}" type="pres">
      <dgm:prSet presAssocID="{20EA2D06-2345-4356-A6E4-7ACFB3A3C49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7C855D7-42EA-4164-B864-22791FD511E4}" type="pres">
      <dgm:prSet presAssocID="{BAC05441-E68C-444E-B6CC-98B1A3F0363D}" presName="circ2" presStyleLbl="vennNode1" presStyleIdx="1" presStyleCnt="3"/>
      <dgm:spPr/>
    </dgm:pt>
    <dgm:pt modelId="{A10356C0-1B9C-43FF-82FA-B5DFF6BC18E9}" type="pres">
      <dgm:prSet presAssocID="{BAC05441-E68C-444E-B6CC-98B1A3F0363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5D86708-2A47-4A15-8AFD-10CBEE07DDAD}" type="pres">
      <dgm:prSet presAssocID="{4CC6DC6C-41D0-41B1-9066-4B0A88E14ACA}" presName="circ3" presStyleLbl="vennNode1" presStyleIdx="2" presStyleCnt="3"/>
      <dgm:spPr/>
    </dgm:pt>
    <dgm:pt modelId="{383A883C-1BDC-4DBE-BF03-C5DC0BCDA12B}" type="pres">
      <dgm:prSet presAssocID="{4CC6DC6C-41D0-41B1-9066-4B0A88E14AC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FB4AE17-4C42-45EC-865E-14587C613363}" srcId="{DA3F4F16-1179-46F6-B0B0-474AF9C2460A}" destId="{4CC6DC6C-41D0-41B1-9066-4B0A88E14ACA}" srcOrd="2" destOrd="0" parTransId="{4D001F16-5565-4479-BF72-AE1B81929B59}" sibTransId="{7DBAC577-F90F-4956-92D2-94F181B88F49}"/>
    <dgm:cxn modelId="{030B7A33-4B5C-4622-8EC4-6C22BE7CCA8A}" srcId="{DA3F4F16-1179-46F6-B0B0-474AF9C2460A}" destId="{BAC05441-E68C-444E-B6CC-98B1A3F0363D}" srcOrd="1" destOrd="0" parTransId="{603AC78C-BB0A-4CB3-9B06-AEA3B9A8E698}" sibTransId="{F460C483-D28F-4250-A181-53A160FB36D7}"/>
    <dgm:cxn modelId="{4BCD0E47-3545-4CCE-A8AF-07FBB9B9E5CF}" type="presOf" srcId="{20EA2D06-2345-4356-A6E4-7ACFB3A3C491}" destId="{FD256E99-9EBF-4D1E-9C3F-E0ADD2C4FDA3}" srcOrd="1" destOrd="0" presId="urn:microsoft.com/office/officeart/2005/8/layout/venn1"/>
    <dgm:cxn modelId="{FE9EAA4E-0553-4641-B255-A1014846F289}" type="presOf" srcId="{4CC6DC6C-41D0-41B1-9066-4B0A88E14ACA}" destId="{383A883C-1BDC-4DBE-BF03-C5DC0BCDA12B}" srcOrd="1" destOrd="0" presId="urn:microsoft.com/office/officeart/2005/8/layout/venn1"/>
    <dgm:cxn modelId="{B0E64153-C3E7-47C5-A4A6-28F6B8413043}" srcId="{DA3F4F16-1179-46F6-B0B0-474AF9C2460A}" destId="{20EA2D06-2345-4356-A6E4-7ACFB3A3C491}" srcOrd="0" destOrd="0" parTransId="{446F30D8-70F1-45FF-960A-83197A9DEBF9}" sibTransId="{4D7EB57E-5BDE-429A-9C20-718152541079}"/>
    <dgm:cxn modelId="{ACA240CB-5D82-48EB-8A98-299BB4DC6D82}" type="presOf" srcId="{BAC05441-E68C-444E-B6CC-98B1A3F0363D}" destId="{67C855D7-42EA-4164-B864-22791FD511E4}" srcOrd="0" destOrd="0" presId="urn:microsoft.com/office/officeart/2005/8/layout/venn1"/>
    <dgm:cxn modelId="{08BFFACF-6262-467E-8150-98CCABD21F64}" type="presOf" srcId="{20EA2D06-2345-4356-A6E4-7ACFB3A3C491}" destId="{561B1F1F-09E3-4324-8F53-637B7CC34F42}" srcOrd="0" destOrd="0" presId="urn:microsoft.com/office/officeart/2005/8/layout/venn1"/>
    <dgm:cxn modelId="{DD981DDA-1F87-4F26-AA91-7764D888EB1B}" type="presOf" srcId="{BAC05441-E68C-444E-B6CC-98B1A3F0363D}" destId="{A10356C0-1B9C-43FF-82FA-B5DFF6BC18E9}" srcOrd="1" destOrd="0" presId="urn:microsoft.com/office/officeart/2005/8/layout/venn1"/>
    <dgm:cxn modelId="{D9065CEB-3285-4138-8DEC-A250E334D910}" type="presOf" srcId="{4CC6DC6C-41D0-41B1-9066-4B0A88E14ACA}" destId="{55D86708-2A47-4A15-8AFD-10CBEE07DDAD}" srcOrd="0" destOrd="0" presId="urn:microsoft.com/office/officeart/2005/8/layout/venn1"/>
    <dgm:cxn modelId="{4F10EBF7-6BC6-4B04-A542-F2BD4B3D5E2E}" type="presOf" srcId="{DA3F4F16-1179-46F6-B0B0-474AF9C2460A}" destId="{525906B3-869D-4F60-89AF-551C7EC2FA3F}" srcOrd="0" destOrd="0" presId="urn:microsoft.com/office/officeart/2005/8/layout/venn1"/>
    <dgm:cxn modelId="{226D1E79-73F1-4573-AB01-288A5B508F72}" type="presParOf" srcId="{525906B3-869D-4F60-89AF-551C7EC2FA3F}" destId="{561B1F1F-09E3-4324-8F53-637B7CC34F42}" srcOrd="0" destOrd="0" presId="urn:microsoft.com/office/officeart/2005/8/layout/venn1"/>
    <dgm:cxn modelId="{1CA64085-DB79-4B28-A7EC-095007DD0A5C}" type="presParOf" srcId="{525906B3-869D-4F60-89AF-551C7EC2FA3F}" destId="{FD256E99-9EBF-4D1E-9C3F-E0ADD2C4FDA3}" srcOrd="1" destOrd="0" presId="urn:microsoft.com/office/officeart/2005/8/layout/venn1"/>
    <dgm:cxn modelId="{1DB5ABEB-A713-437A-9599-8C9955AF843F}" type="presParOf" srcId="{525906B3-869D-4F60-89AF-551C7EC2FA3F}" destId="{67C855D7-42EA-4164-B864-22791FD511E4}" srcOrd="2" destOrd="0" presId="urn:microsoft.com/office/officeart/2005/8/layout/venn1"/>
    <dgm:cxn modelId="{8E6E968A-F884-4ABC-A422-1099D23E32EC}" type="presParOf" srcId="{525906B3-869D-4F60-89AF-551C7EC2FA3F}" destId="{A10356C0-1B9C-43FF-82FA-B5DFF6BC18E9}" srcOrd="3" destOrd="0" presId="urn:microsoft.com/office/officeart/2005/8/layout/venn1"/>
    <dgm:cxn modelId="{70F45451-0BD0-44EE-B89F-C10734B7C780}" type="presParOf" srcId="{525906B3-869D-4F60-89AF-551C7EC2FA3F}" destId="{55D86708-2A47-4A15-8AFD-10CBEE07DDAD}" srcOrd="4" destOrd="0" presId="urn:microsoft.com/office/officeart/2005/8/layout/venn1"/>
    <dgm:cxn modelId="{ECD2C627-1590-4678-8DBF-5CA978D876AD}" type="presParOf" srcId="{525906B3-869D-4F60-89AF-551C7EC2FA3F}" destId="{383A883C-1BDC-4DBE-BF03-C5DC0BCDA12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CA719-9252-40A0-9303-100040F8464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89BD2D6-1917-4856-90B6-CD507E8F50A5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4400" dirty="0">
              <a:latin typeface="Arial" pitchFamily="34" charset="0"/>
              <a:cs typeface="Arial" pitchFamily="34" charset="0"/>
            </a:rPr>
            <a:t>урок</a:t>
          </a:r>
        </a:p>
      </dgm:t>
    </dgm:pt>
    <dgm:pt modelId="{25A2500C-3989-4D46-9027-1753D2C967BF}" type="parTrans" cxnId="{4D22ACDF-B072-44CE-96F6-89E93CC6A83A}">
      <dgm:prSet/>
      <dgm:spPr/>
      <dgm:t>
        <a:bodyPr/>
        <a:lstStyle/>
        <a:p>
          <a:endParaRPr lang="ru-RU"/>
        </a:p>
      </dgm:t>
    </dgm:pt>
    <dgm:pt modelId="{54168F77-5122-4598-A1EC-BA51C97CC7D7}" type="sibTrans" cxnId="{4D22ACDF-B072-44CE-96F6-89E93CC6A83A}">
      <dgm:prSet/>
      <dgm:spPr/>
      <dgm:t>
        <a:bodyPr/>
        <a:lstStyle/>
        <a:p>
          <a:endParaRPr lang="ru-RU"/>
        </a:p>
      </dgm:t>
    </dgm:pt>
    <dgm:pt modelId="{2240077F-C5F6-4024-B4C3-8BF1637E9A0F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800" dirty="0">
              <a:latin typeface="Arial" pitchFamily="34" charset="0"/>
              <a:cs typeface="Arial" pitchFamily="34" charset="0"/>
            </a:rPr>
            <a:t>Потребность в самореализации</a:t>
          </a:r>
        </a:p>
      </dgm:t>
    </dgm:pt>
    <dgm:pt modelId="{EE1EB09A-B770-4EB8-AAD2-206C8B0A821C}" type="parTrans" cxnId="{CC1F280C-CD9B-41DC-8C59-F13B5D61BB7D}">
      <dgm:prSet/>
      <dgm:spPr/>
      <dgm:t>
        <a:bodyPr/>
        <a:lstStyle/>
        <a:p>
          <a:endParaRPr lang="ru-RU"/>
        </a:p>
      </dgm:t>
    </dgm:pt>
    <dgm:pt modelId="{58E25667-1A26-4585-8CB6-607B7B167438}" type="sibTrans" cxnId="{CC1F280C-CD9B-41DC-8C59-F13B5D61BB7D}">
      <dgm:prSet/>
      <dgm:spPr/>
      <dgm:t>
        <a:bodyPr/>
        <a:lstStyle/>
        <a:p>
          <a:endParaRPr lang="ru-RU"/>
        </a:p>
      </dgm:t>
    </dgm:pt>
    <dgm:pt modelId="{A495A8C9-0A24-4388-9AB2-211FE16A1CEF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800" dirty="0" err="1">
              <a:latin typeface="Arial" pitchFamily="34" charset="0"/>
              <a:cs typeface="Arial" pitchFamily="34" charset="0"/>
            </a:rPr>
            <a:t>Внеучебная</a:t>
          </a:r>
          <a:r>
            <a:rPr lang="ru-RU" sz="2800" dirty="0">
              <a:latin typeface="Arial" pitchFamily="34" charset="0"/>
              <a:cs typeface="Arial" pitchFamily="34" charset="0"/>
            </a:rPr>
            <a:t> деятельность</a:t>
          </a:r>
        </a:p>
      </dgm:t>
    </dgm:pt>
    <dgm:pt modelId="{D8325C8B-629C-4963-9E60-A564FBEEDC96}" type="parTrans" cxnId="{F23A2834-C5CB-4CEA-9DD7-2D3D7E46A7F7}">
      <dgm:prSet/>
      <dgm:spPr/>
      <dgm:t>
        <a:bodyPr/>
        <a:lstStyle/>
        <a:p>
          <a:endParaRPr lang="ru-RU"/>
        </a:p>
      </dgm:t>
    </dgm:pt>
    <dgm:pt modelId="{F1FFC222-5F32-4332-889B-6F79DD1D27E8}" type="sibTrans" cxnId="{F23A2834-C5CB-4CEA-9DD7-2D3D7E46A7F7}">
      <dgm:prSet/>
      <dgm:spPr/>
      <dgm:t>
        <a:bodyPr/>
        <a:lstStyle/>
        <a:p>
          <a:endParaRPr lang="ru-RU"/>
        </a:p>
      </dgm:t>
    </dgm:pt>
    <dgm:pt modelId="{9AF2143F-43FC-480C-BFDF-1E506A23D72E}" type="pres">
      <dgm:prSet presAssocID="{A6CCA719-9252-40A0-9303-100040F84647}" presName="CompostProcess" presStyleCnt="0">
        <dgm:presLayoutVars>
          <dgm:dir/>
          <dgm:resizeHandles val="exact"/>
        </dgm:presLayoutVars>
      </dgm:prSet>
      <dgm:spPr/>
    </dgm:pt>
    <dgm:pt modelId="{7CEB75E5-69CC-450A-B0E7-707BFA52740E}" type="pres">
      <dgm:prSet presAssocID="{A6CCA719-9252-40A0-9303-100040F84647}" presName="arrow" presStyleLbl="bgShp" presStyleIdx="0" presStyleCnt="1"/>
      <dgm:spPr>
        <a:solidFill>
          <a:srgbClr val="00B0F0"/>
        </a:solidFill>
      </dgm:spPr>
    </dgm:pt>
    <dgm:pt modelId="{E6BE4C51-F1BC-4C4F-AA3C-BC3464D28759}" type="pres">
      <dgm:prSet presAssocID="{A6CCA719-9252-40A0-9303-100040F84647}" presName="linearProcess" presStyleCnt="0"/>
      <dgm:spPr/>
    </dgm:pt>
    <dgm:pt modelId="{DCA74F41-53C4-4E75-B90D-122731F2FF2F}" type="pres">
      <dgm:prSet presAssocID="{E89BD2D6-1917-4856-90B6-CD507E8F50A5}" presName="textNode" presStyleLbl="node1" presStyleIdx="0" presStyleCnt="3" custScaleX="69531">
        <dgm:presLayoutVars>
          <dgm:bulletEnabled val="1"/>
        </dgm:presLayoutVars>
      </dgm:prSet>
      <dgm:spPr/>
    </dgm:pt>
    <dgm:pt modelId="{2DB3CD95-51C6-4282-A613-ADE12EF5DD7E}" type="pres">
      <dgm:prSet presAssocID="{54168F77-5122-4598-A1EC-BA51C97CC7D7}" presName="sibTrans" presStyleCnt="0"/>
      <dgm:spPr/>
    </dgm:pt>
    <dgm:pt modelId="{F893AAC6-B5D9-44DB-9FB5-18F59F55F701}" type="pres">
      <dgm:prSet presAssocID="{2240077F-C5F6-4024-B4C3-8BF1637E9A0F}" presName="textNode" presStyleLbl="node1" presStyleIdx="1" presStyleCnt="3" custScaleX="137110">
        <dgm:presLayoutVars>
          <dgm:bulletEnabled val="1"/>
        </dgm:presLayoutVars>
      </dgm:prSet>
      <dgm:spPr/>
    </dgm:pt>
    <dgm:pt modelId="{D50999A9-7C08-49CC-BA1D-949CC48B0905}" type="pres">
      <dgm:prSet presAssocID="{58E25667-1A26-4585-8CB6-607B7B167438}" presName="sibTrans" presStyleCnt="0"/>
      <dgm:spPr/>
    </dgm:pt>
    <dgm:pt modelId="{6EC54BC5-FDFE-4B51-BAC2-6F36142E9A51}" type="pres">
      <dgm:prSet presAssocID="{A495A8C9-0A24-4388-9AB2-211FE16A1CEF}" presName="textNode" presStyleLbl="node1" presStyleIdx="2" presStyleCnt="3" custScaleX="108951">
        <dgm:presLayoutVars>
          <dgm:bulletEnabled val="1"/>
        </dgm:presLayoutVars>
      </dgm:prSet>
      <dgm:spPr/>
    </dgm:pt>
  </dgm:ptLst>
  <dgm:cxnLst>
    <dgm:cxn modelId="{CC1F280C-CD9B-41DC-8C59-F13B5D61BB7D}" srcId="{A6CCA719-9252-40A0-9303-100040F84647}" destId="{2240077F-C5F6-4024-B4C3-8BF1637E9A0F}" srcOrd="1" destOrd="0" parTransId="{EE1EB09A-B770-4EB8-AAD2-206C8B0A821C}" sibTransId="{58E25667-1A26-4585-8CB6-607B7B167438}"/>
    <dgm:cxn modelId="{F23A2834-C5CB-4CEA-9DD7-2D3D7E46A7F7}" srcId="{A6CCA719-9252-40A0-9303-100040F84647}" destId="{A495A8C9-0A24-4388-9AB2-211FE16A1CEF}" srcOrd="2" destOrd="0" parTransId="{D8325C8B-629C-4963-9E60-A564FBEEDC96}" sibTransId="{F1FFC222-5F32-4332-889B-6F79DD1D27E8}"/>
    <dgm:cxn modelId="{32BE6556-940E-4CAA-A554-482F8EED055E}" type="presOf" srcId="{A6CCA719-9252-40A0-9303-100040F84647}" destId="{9AF2143F-43FC-480C-BFDF-1E506A23D72E}" srcOrd="0" destOrd="0" presId="urn:microsoft.com/office/officeart/2005/8/layout/hProcess9"/>
    <dgm:cxn modelId="{618CE8A8-A149-4A74-9A69-8D1A98CF4EBE}" type="presOf" srcId="{E89BD2D6-1917-4856-90B6-CD507E8F50A5}" destId="{DCA74F41-53C4-4E75-B90D-122731F2FF2F}" srcOrd="0" destOrd="0" presId="urn:microsoft.com/office/officeart/2005/8/layout/hProcess9"/>
    <dgm:cxn modelId="{88BF23AE-BE99-49B9-8EC7-2C826E7C8EA4}" type="presOf" srcId="{2240077F-C5F6-4024-B4C3-8BF1637E9A0F}" destId="{F893AAC6-B5D9-44DB-9FB5-18F59F55F701}" srcOrd="0" destOrd="0" presId="urn:microsoft.com/office/officeart/2005/8/layout/hProcess9"/>
    <dgm:cxn modelId="{210A72C2-9255-4371-A7A1-51F1416EA0C6}" type="presOf" srcId="{A495A8C9-0A24-4388-9AB2-211FE16A1CEF}" destId="{6EC54BC5-FDFE-4B51-BAC2-6F36142E9A51}" srcOrd="0" destOrd="0" presId="urn:microsoft.com/office/officeart/2005/8/layout/hProcess9"/>
    <dgm:cxn modelId="{4D22ACDF-B072-44CE-96F6-89E93CC6A83A}" srcId="{A6CCA719-9252-40A0-9303-100040F84647}" destId="{E89BD2D6-1917-4856-90B6-CD507E8F50A5}" srcOrd="0" destOrd="0" parTransId="{25A2500C-3989-4D46-9027-1753D2C967BF}" sibTransId="{54168F77-5122-4598-A1EC-BA51C97CC7D7}"/>
    <dgm:cxn modelId="{796667AF-ADA9-445C-A98F-7A0F8DD612D7}" type="presParOf" srcId="{9AF2143F-43FC-480C-BFDF-1E506A23D72E}" destId="{7CEB75E5-69CC-450A-B0E7-707BFA52740E}" srcOrd="0" destOrd="0" presId="urn:microsoft.com/office/officeart/2005/8/layout/hProcess9"/>
    <dgm:cxn modelId="{3C49F9D1-0DD6-420B-9D61-378AA75A6E70}" type="presParOf" srcId="{9AF2143F-43FC-480C-BFDF-1E506A23D72E}" destId="{E6BE4C51-F1BC-4C4F-AA3C-BC3464D28759}" srcOrd="1" destOrd="0" presId="urn:microsoft.com/office/officeart/2005/8/layout/hProcess9"/>
    <dgm:cxn modelId="{7C5ECEAE-4BF5-4F1F-A1A3-4691BE71B586}" type="presParOf" srcId="{E6BE4C51-F1BC-4C4F-AA3C-BC3464D28759}" destId="{DCA74F41-53C4-4E75-B90D-122731F2FF2F}" srcOrd="0" destOrd="0" presId="urn:microsoft.com/office/officeart/2005/8/layout/hProcess9"/>
    <dgm:cxn modelId="{6B167279-C2DB-447A-B3E5-19AD7A98AF3A}" type="presParOf" srcId="{E6BE4C51-F1BC-4C4F-AA3C-BC3464D28759}" destId="{2DB3CD95-51C6-4282-A613-ADE12EF5DD7E}" srcOrd="1" destOrd="0" presId="urn:microsoft.com/office/officeart/2005/8/layout/hProcess9"/>
    <dgm:cxn modelId="{CF14C998-430B-4CD8-8A15-451F68D7CD05}" type="presParOf" srcId="{E6BE4C51-F1BC-4C4F-AA3C-BC3464D28759}" destId="{F893AAC6-B5D9-44DB-9FB5-18F59F55F701}" srcOrd="2" destOrd="0" presId="urn:microsoft.com/office/officeart/2005/8/layout/hProcess9"/>
    <dgm:cxn modelId="{B35B806C-96BF-4E5F-B50E-A00C95F41D9D}" type="presParOf" srcId="{E6BE4C51-F1BC-4C4F-AA3C-BC3464D28759}" destId="{D50999A9-7C08-49CC-BA1D-949CC48B0905}" srcOrd="3" destOrd="0" presId="urn:microsoft.com/office/officeart/2005/8/layout/hProcess9"/>
    <dgm:cxn modelId="{9353BCFB-D4BD-4E95-9930-D5D87E5F8818}" type="presParOf" srcId="{E6BE4C51-F1BC-4C4F-AA3C-BC3464D28759}" destId="{6EC54BC5-FDFE-4B51-BAC2-6F36142E9A5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B1F1F-09E3-4324-8F53-637B7CC34F42}">
      <dsp:nvSpPr>
        <dsp:cNvPr id="0" name=""/>
        <dsp:cNvSpPr/>
      </dsp:nvSpPr>
      <dsp:spPr>
        <a:xfrm>
          <a:off x="2628899" y="61912"/>
          <a:ext cx="2971800" cy="29718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Системно-деятельностный подход</a:t>
          </a:r>
        </a:p>
      </dsp:txBody>
      <dsp:txXfrm>
        <a:off x="3025140" y="581977"/>
        <a:ext cx="2179320" cy="1337310"/>
      </dsp:txXfrm>
    </dsp:sp>
    <dsp:sp modelId="{67C855D7-42EA-4164-B864-22791FD511E4}">
      <dsp:nvSpPr>
        <dsp:cNvPr id="0" name=""/>
        <dsp:cNvSpPr/>
      </dsp:nvSpPr>
      <dsp:spPr>
        <a:xfrm>
          <a:off x="3701224" y="1919287"/>
          <a:ext cx="2971800" cy="29718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Аксиологический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подход</a:t>
          </a:r>
        </a:p>
      </dsp:txBody>
      <dsp:txXfrm>
        <a:off x="4610100" y="2687002"/>
        <a:ext cx="1783080" cy="1634490"/>
      </dsp:txXfrm>
    </dsp:sp>
    <dsp:sp modelId="{55D86708-2A47-4A15-8AFD-10CBEE07DDAD}">
      <dsp:nvSpPr>
        <dsp:cNvPr id="0" name=""/>
        <dsp:cNvSpPr/>
      </dsp:nvSpPr>
      <dsp:spPr>
        <a:xfrm>
          <a:off x="1556575" y="1919287"/>
          <a:ext cx="2971800" cy="29718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Развивающий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подход</a:t>
          </a:r>
        </a:p>
      </dsp:txBody>
      <dsp:txXfrm>
        <a:off x="1836419" y="2687002"/>
        <a:ext cx="1783080" cy="1634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B75E5-69CC-450A-B0E7-707BFA52740E}">
      <dsp:nvSpPr>
        <dsp:cNvPr id="0" name=""/>
        <dsp:cNvSpPr/>
      </dsp:nvSpPr>
      <dsp:spPr>
        <a:xfrm>
          <a:off x="626868" y="0"/>
          <a:ext cx="7104509" cy="3978089"/>
        </a:xfrm>
        <a:prstGeom prst="rightArrow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74F41-53C4-4E75-B90D-122731F2FF2F}">
      <dsp:nvSpPr>
        <dsp:cNvPr id="0" name=""/>
        <dsp:cNvSpPr/>
      </dsp:nvSpPr>
      <dsp:spPr>
        <a:xfrm>
          <a:off x="247" y="1193426"/>
          <a:ext cx="1702183" cy="1591235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>
              <a:latin typeface="Arial" pitchFamily="34" charset="0"/>
              <a:cs typeface="Arial" pitchFamily="34" charset="0"/>
            </a:rPr>
            <a:t>урок</a:t>
          </a:r>
        </a:p>
      </dsp:txBody>
      <dsp:txXfrm>
        <a:off x="77925" y="1271104"/>
        <a:ext cx="1546827" cy="1435879"/>
      </dsp:txXfrm>
    </dsp:sp>
    <dsp:sp modelId="{F893AAC6-B5D9-44DB-9FB5-18F59F55F701}">
      <dsp:nvSpPr>
        <dsp:cNvPr id="0" name=""/>
        <dsp:cNvSpPr/>
      </dsp:nvSpPr>
      <dsp:spPr>
        <a:xfrm>
          <a:off x="2018313" y="1193426"/>
          <a:ext cx="3356579" cy="1591235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Arial" pitchFamily="34" charset="0"/>
              <a:cs typeface="Arial" pitchFamily="34" charset="0"/>
            </a:rPr>
            <a:t>Потребность в самореализации</a:t>
          </a:r>
        </a:p>
      </dsp:txBody>
      <dsp:txXfrm>
        <a:off x="2095991" y="1271104"/>
        <a:ext cx="3201223" cy="1435879"/>
      </dsp:txXfrm>
    </dsp:sp>
    <dsp:sp modelId="{6EC54BC5-FDFE-4B51-BAC2-6F36142E9A51}">
      <dsp:nvSpPr>
        <dsp:cNvPr id="0" name=""/>
        <dsp:cNvSpPr/>
      </dsp:nvSpPr>
      <dsp:spPr>
        <a:xfrm>
          <a:off x="5690776" y="1193426"/>
          <a:ext cx="2667221" cy="1591235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Arial" pitchFamily="34" charset="0"/>
              <a:cs typeface="Arial" pitchFamily="34" charset="0"/>
            </a:rPr>
            <a:t>Внеучебная</a:t>
          </a:r>
          <a:r>
            <a:rPr lang="ru-RU" sz="2800" kern="1200" dirty="0">
              <a:latin typeface="Arial" pitchFamily="34" charset="0"/>
              <a:cs typeface="Arial" pitchFamily="34" charset="0"/>
            </a:rPr>
            <a:t> деятельность</a:t>
          </a:r>
        </a:p>
      </dsp:txBody>
      <dsp:txXfrm>
        <a:off x="5768454" y="1271104"/>
        <a:ext cx="2511865" cy="143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FBE8-8BB5-4A21-A6BA-764B6D4A837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9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92F-6233-4DE0-AEB1-4786CF874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EF3E-A830-4AC6-AD5B-93B86AAF8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76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115A64-25D8-4D33-A8B1-81155A28CA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22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6CED-F2D9-49BC-8D17-38D0530B4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5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E0B8-0AFF-4438-87EF-E9DADD3570A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01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B696-C9A1-4CAE-A7C4-952205F0FE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3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F729-70BD-43FA-99F2-C3B9EB3EA8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02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AB47-0131-4C52-89DF-B4B245BE85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16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3574-DEF3-42B7-A129-396FC9FAF0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51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91EEA4-0632-4C65-A6F4-ADBFE184F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93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1154E-1B4C-4E46-A019-3CF7F2D2C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9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175E3D-82B0-4C9A-A627-E8FD363CC75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10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1219200"/>
            <a:ext cx="7543800" cy="441960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800" b="1" dirty="0">
                <a:solidFill>
                  <a:srgbClr val="0070C0"/>
                </a:solidFill>
              </a:rPr>
            </a:br>
            <a:br>
              <a:rPr lang="ru-RU" sz="4800" b="1" dirty="0">
                <a:solidFill>
                  <a:srgbClr val="0070C0"/>
                </a:solidFill>
              </a:rPr>
            </a:br>
            <a:br>
              <a:rPr lang="ru-RU" sz="4800" b="1" dirty="0">
                <a:solidFill>
                  <a:srgbClr val="0070C0"/>
                </a:solidFill>
              </a:rPr>
            </a:br>
            <a:br>
              <a:rPr lang="ru-RU" sz="4800" b="1" dirty="0">
                <a:solidFill>
                  <a:srgbClr val="0070C0"/>
                </a:solidFill>
              </a:rPr>
            </a:br>
            <a:br>
              <a:rPr lang="ru-RU" sz="4800" b="1" dirty="0">
                <a:solidFill>
                  <a:srgbClr val="0070C0"/>
                </a:solidFill>
              </a:rPr>
            </a:br>
            <a:br>
              <a:rPr lang="ru-RU" sz="4800" b="1" dirty="0">
                <a:solidFill>
                  <a:srgbClr val="0070C0"/>
                </a:solidFill>
              </a:rPr>
            </a:br>
            <a:r>
              <a:rPr lang="ru-RU" sz="4800" b="1" dirty="0">
                <a:solidFill>
                  <a:srgbClr val="0070C0"/>
                </a:solidFill>
              </a:rPr>
              <a:t>Воспитательная работа в условиях реализации ФГОС</a:t>
            </a:r>
            <a:r>
              <a:rPr lang="ru-RU" sz="48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DF4D227-252B-409E-BB75-BAB8C7FB49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228600"/>
            <a:ext cx="60960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"/>
            <a:ext cx="8305800" cy="190500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Основные  направления воспитания и социализации обучающихся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ru-RU" dirty="0"/>
              <a:t>воспитание нравственных чувств и этического сознания; </a:t>
            </a:r>
            <a:br>
              <a:rPr lang="ru-RU" dirty="0"/>
            </a:b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sz="2800" b="1" i="1" dirty="0"/>
              <a:t>Ценности:</a:t>
            </a:r>
            <a:r>
              <a:rPr lang="ru-RU" sz="2800" i="1" dirty="0"/>
              <a:t> нравственный выбор; смысл жизни; справедливость; милосердие; честь; достоинство; любовь; почитание родителей; забота о старших и младших; свобода совести и вероисповедания.</a:t>
            </a: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1101178-CF57-4B61-9CBF-C9F1624D5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715"/>
            <a:ext cx="8305800" cy="1627187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Основные  направления воспитания и социализации обучающихся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воспитание трудолюбия, творческого отношения к учению, труду, жизни;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Ценности:</a:t>
            </a:r>
            <a:r>
              <a:rPr lang="ru-RU" dirty="0"/>
              <a:t> </a:t>
            </a:r>
            <a:r>
              <a:rPr lang="ru-RU" sz="2800" i="1" dirty="0"/>
              <a:t>трудолюбие; творчество; познание; истина; созидание; целеустремленность; настойчивость в достижении целей; бережливость</a:t>
            </a:r>
            <a:r>
              <a:rPr lang="ru-RU" sz="2800" dirty="0"/>
              <a:t>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683A03-F82F-4A4E-BE62-AF49C3C2B3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Основные  направления воспитания и социализации обучающихся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/>
              <a:t>формирование ценностного отношения к здоровью и здоровому образу жизни;</a:t>
            </a:r>
            <a:br>
              <a:rPr lang="ru-RU" sz="2800"/>
            </a:br>
            <a:endParaRPr lang="ru-RU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Ценности:</a:t>
            </a:r>
            <a:r>
              <a:rPr lang="ru-RU" sz="2800"/>
              <a:t> </a:t>
            </a:r>
            <a:r>
              <a:rPr lang="ru-RU" sz="2800" i="1"/>
              <a:t>здоровье физическое, здоровье социальное (здоровье членов семьи и школьного коллектива), активный, здоровый образ жизни.</a:t>
            </a:r>
            <a:r>
              <a:rPr lang="ru-RU" sz="2800"/>
              <a:t> </a:t>
            </a:r>
          </a:p>
          <a:p>
            <a:pPr marL="609600" indent="-609600">
              <a:lnSpc>
                <a:spcPct val="90000"/>
              </a:lnSpc>
            </a:pPr>
            <a:endParaRPr lang="ru-RU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8424C17-22BA-41C8-9689-7132E743BC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05800" cy="1322387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Основные  направления воспитания и социализации обучающихся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ru-RU"/>
              <a:t>воспитание ценностного отношения к природе, окружающей среде;</a:t>
            </a:r>
            <a:br>
              <a:rPr lang="ru-RU"/>
            </a:br>
            <a:endParaRPr lang="ru-RU"/>
          </a:p>
          <a:p>
            <a:pPr>
              <a:buFont typeface="Wingdings" pitchFamily="2" charset="2"/>
              <a:buNone/>
            </a:pPr>
            <a:r>
              <a:rPr lang="ru-RU" b="1"/>
              <a:t>Ценности:</a:t>
            </a:r>
            <a:r>
              <a:rPr lang="ru-RU"/>
              <a:t> </a:t>
            </a:r>
            <a:r>
              <a:rPr lang="ru-RU" i="1"/>
              <a:t>жизнь; родная земля; заповедная природа; планета Земля.</a:t>
            </a:r>
            <a:r>
              <a:rPr lang="ru-RU"/>
              <a:t> </a:t>
            </a:r>
          </a:p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566D5E1-1C58-4158-8AD1-5100405871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Основные  направления воспитания и социализации обучающихся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/>
              <a:t>воспитание ценностного отношения к прекрасному, формирование представлений об эстетических идеалах и ценностях.</a:t>
            </a:r>
            <a:br>
              <a:rPr lang="ru-RU"/>
            </a:br>
            <a:endParaRPr lang="ru-RU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Ценности:</a:t>
            </a:r>
            <a:r>
              <a:rPr lang="ru-RU"/>
              <a:t> </a:t>
            </a:r>
            <a:r>
              <a:rPr lang="ru-RU" sz="2800" i="1"/>
              <a:t>красота; гармония; духовный мир человека; эстетическое развитие; художественное творчество</a:t>
            </a:r>
            <a:r>
              <a:rPr lang="ru-RU" sz="2800"/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713A93-1B74-42B7-9A67-4E9DC2525E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61A12C72-510D-47A2-923C-0962B02C7130}"/>
              </a:ext>
            </a:extLst>
          </p:cNvPr>
          <p:cNvGraphicFramePr/>
          <p:nvPr/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04800"/>
            <a:ext cx="7239000" cy="113982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Методологическая основа организации  воспитания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002297-9FB2-4959-B6D8-68442C9820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Источники формирования ценностей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10936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Содержание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общеобразовательных дисциплин;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произведений искусства и кино;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традиционных российских религий;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периодической литературы, публикаций, радио- и телепередач, отражающих современную жизнь;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фольклора народов России;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истории, традиций и современной жизни своей малой родины;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истории своей семьи;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жизненного опыта своих родителей и прародителей;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общественно полезной и личностно значимой деятельности в рамках педагогически организованных социальных и культурных практик;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/>
              <a:t>других источников информации и научного знания.</a:t>
            </a:r>
            <a:r>
              <a:rPr lang="ru-RU" sz="2000" dirty="0"/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0F7CCB-D8F9-474F-B96E-01A7DC034E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78019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Уклад школьной жизни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153400" cy="4953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стиль жизни обучающегося, организуемый педагогическим коллективом школы при активном и согласованном участии иных субъектов воспитания и социализации (семьи, общественных организаций, учреждений дополнительного образования, культуры и спорта, традиционных российских религиозных организаций).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педагогически целесообразная </a:t>
            </a:r>
            <a:r>
              <a:rPr lang="ru-RU" sz="2400" i="1" dirty="0"/>
              <a:t>форма приведения в соответствие разнообразных видов (учебной, семейной, общественно полезной, трудовой, эстетической, социально-коммуникативной, творческой и др.) и уровней (урочной, внеурочной, внешкольной, семейной, общественно полезной) деятельности ребенка</a:t>
            </a:r>
            <a:r>
              <a:rPr lang="ru-RU" sz="2400" dirty="0"/>
              <a:t> с  моральными нормами, нравственными установками, национальными духовными традициями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воспитание в школе должно идти только через совместную деятельность взрослых и детей, детей друг с другом, в которой единственно возможно принятие (а не просто узнавание) детьми ценностей;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воспитание не может быть сведено к какому-то одному виду образовательной деятельности, но должно охватывать и пронизывать собой все виды: учебную, учебно-трудовую, художественную, коммуникативную, спортивную, досуговую деятельность и др.;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воспитание должно продвигать ребёнка от вопроса к вопросу, от смысла к смыслу, от понимания к пониманию;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9C4BD9-59A0-444F-B1C8-51CFEA7804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6288" y="351716"/>
            <a:ext cx="7696200" cy="1416050"/>
          </a:xfrm>
        </p:spPr>
        <p:txBody>
          <a:bodyPr anchor="b" anchorCtr="0"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От урока к внеучебной деятельности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ru-RU"/>
          </a:p>
        </p:txBody>
      </p:sp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1403350" y="260350"/>
            <a:ext cx="68119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900" b="1">
              <a:solidFill>
                <a:schemeClr val="bg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62469" name="Rectangle 3"/>
          <p:cNvSpPr>
            <a:spLocks noChangeArrowheads="1"/>
          </p:cNvSpPr>
          <p:nvPr/>
        </p:nvSpPr>
        <p:spPr bwMode="auto">
          <a:xfrm>
            <a:off x="0" y="1125538"/>
            <a:ext cx="87153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000">
                <a:cs typeface="Arial" charset="0"/>
              </a:rPr>
              <a:t> 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000">
                <a:cs typeface="Arial" charset="0"/>
              </a:rPr>
              <a:t> 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2000">
              <a:solidFill>
                <a:srgbClr val="003366"/>
              </a:solidFill>
              <a:cs typeface="Arial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292070" y="1910641"/>
          <a:ext cx="8358246" cy="397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2471" name="Rectangle 3"/>
          <p:cNvSpPr>
            <a:spLocks noChangeArrowheads="1"/>
          </p:cNvSpPr>
          <p:nvPr/>
        </p:nvSpPr>
        <p:spPr bwMode="auto">
          <a:xfrm>
            <a:off x="-396875" y="1844675"/>
            <a:ext cx="87153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000">
                <a:cs typeface="Arial" charset="0"/>
              </a:rPr>
              <a:t> 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000">
                <a:cs typeface="Arial" charset="0"/>
              </a:rPr>
              <a:t> 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2000">
              <a:solidFill>
                <a:srgbClr val="003366"/>
              </a:solidFill>
              <a:cs typeface="Arial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F35E381-B37B-42F9-BB3C-58570A56CD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04800"/>
            <a:ext cx="6172200" cy="1322388"/>
          </a:xfrm>
        </p:spPr>
        <p:txBody>
          <a:bodyPr anchor="b" anchorCtr="0"/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Направления внеурочной деятельности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3100" y="2209800"/>
            <a:ext cx="5257800" cy="3763963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Спортивно-оздоровительное</a:t>
            </a:r>
          </a:p>
          <a:p>
            <a:pPr algn="ctr"/>
            <a:r>
              <a:rPr lang="ru-RU" sz="2400" dirty="0"/>
              <a:t>Духовно-нравственное</a:t>
            </a:r>
          </a:p>
          <a:p>
            <a:pPr algn="ctr"/>
            <a:r>
              <a:rPr lang="ru-RU" sz="2400" dirty="0"/>
              <a:t> Социальное</a:t>
            </a:r>
          </a:p>
          <a:p>
            <a:pPr algn="ctr"/>
            <a:r>
              <a:rPr lang="ru-RU" sz="2400" dirty="0"/>
              <a:t> </a:t>
            </a:r>
            <a:r>
              <a:rPr lang="ru-RU" sz="2400" dirty="0" err="1"/>
              <a:t>Общеинтеллектуальное</a:t>
            </a:r>
            <a:endParaRPr lang="ru-RU" sz="2400" dirty="0"/>
          </a:p>
          <a:p>
            <a:pPr algn="ctr"/>
            <a:r>
              <a:rPr lang="ru-RU" sz="2400" dirty="0"/>
              <a:t>Общекультурное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0526D8-C0DF-4878-B500-8640DE54F5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Нормативная база организации воспитательного процесса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362200"/>
            <a:ext cx="7543801" cy="4023360"/>
          </a:xfrm>
        </p:spPr>
        <p:txBody>
          <a:bodyPr/>
          <a:lstStyle/>
          <a:p>
            <a:r>
              <a:rPr lang="ru-RU" sz="2800" dirty="0"/>
              <a:t>Федеральный государственный образовательный стандарт</a:t>
            </a:r>
          </a:p>
          <a:p>
            <a:r>
              <a:rPr lang="ru-RU" sz="2800" dirty="0"/>
              <a:t>Концепция духовно нравственного развития и воспитания личности гражданина РФ</a:t>
            </a:r>
          </a:p>
          <a:p>
            <a:r>
              <a:rPr lang="ru-RU" sz="2800" dirty="0"/>
              <a:t>Программа воспитания и социализации </a:t>
            </a:r>
          </a:p>
          <a:p>
            <a:r>
              <a:rPr lang="ru-RU" sz="2800" dirty="0"/>
              <a:t>Закон «Об образовании в РФ» </a:t>
            </a:r>
          </a:p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ED6009-C2A4-4944-9FA7-76BD226A78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47478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Arial Unicode MS" pitchFamily="34" charset="-128"/>
              </a:rPr>
              <a:t>Виды внеурочной (внеучебной) деятельности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9248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latin typeface="Arial Unicode MS" pitchFamily="34" charset="-128"/>
              </a:rPr>
              <a:t>игровая;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Arial Unicode MS" pitchFamily="34" charset="-128"/>
              </a:rPr>
              <a:t>познавательная;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Arial Unicode MS" pitchFamily="34" charset="-128"/>
              </a:rPr>
              <a:t>проблемно-ценностное общение;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Arial Unicode MS" pitchFamily="34" charset="-128"/>
              </a:rPr>
              <a:t>досугово-развлекательная деятельность (досуговое общение);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Arial Unicode MS" pitchFamily="34" charset="-128"/>
              </a:rPr>
              <a:t>художественное творчество;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Arial Unicode MS" pitchFamily="34" charset="-128"/>
              </a:rPr>
              <a:t>социальное творчество (социально преобразующая добровольческая деятельность);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Arial Unicode MS" pitchFamily="34" charset="-128"/>
              </a:rPr>
              <a:t>трудовая (производственная) деятельность;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Arial Unicode MS" pitchFamily="34" charset="-128"/>
              </a:rPr>
              <a:t>спортивно-оздоровительная деятельность;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Arial Unicode MS" pitchFamily="34" charset="-128"/>
              </a:rPr>
              <a:t>туристско-краеведческая деятельность.</a:t>
            </a:r>
          </a:p>
          <a:p>
            <a:pPr>
              <a:lnSpc>
                <a:spcPct val="90000"/>
              </a:lnSpc>
            </a:pPr>
            <a:endParaRPr lang="ru-RU" sz="24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DBD856-1935-47AC-BA24-88A0677C6F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Социальные партнёры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Образовательные учреждения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Образовательные учреждения дополнительного образования детей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Детские общественные организации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Организации культуры и спорта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</a:t>
            </a:r>
            <a:r>
              <a:rPr lang="ru-RU" sz="240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период каникул: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тематические лагерные смены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 летние школы, создаваемых на базе общеобразовательных учреждений и образовательных учреждений дополнительного образования детей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0527E7-EA43-4F96-9C20-F33723019A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39825"/>
          </a:xfrm>
        </p:spPr>
        <p:txBody>
          <a:bodyPr anchor="b" anchorCtr="0"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Уровни организации внеурочной деятельности</a:t>
            </a:r>
          </a:p>
        </p:txBody>
      </p:sp>
      <p:pic>
        <p:nvPicPr>
          <p:cNvPr id="87043" name="Содержимое 3"/>
          <p:cNvPicPr>
            <a:picLocks noGrp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51916" y="1520825"/>
            <a:ext cx="7251700" cy="4525963"/>
          </a:xfrm>
          <a:noFill/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D24215-AE64-4AB2-AF47-92EC5110CC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315912" y="277241"/>
            <a:ext cx="8229600" cy="1139825"/>
          </a:xfrm>
        </p:spPr>
        <p:txBody>
          <a:bodyPr anchor="b" anchorCtr="0"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Образовательная программа</a:t>
            </a:r>
          </a:p>
        </p:txBody>
      </p:sp>
      <p:grpSp>
        <p:nvGrpSpPr>
          <p:cNvPr id="88067" name="Группа 44"/>
          <p:cNvGrpSpPr>
            <a:grpSpLocks/>
          </p:cNvGrpSpPr>
          <p:nvPr/>
        </p:nvGrpSpPr>
        <p:grpSpPr bwMode="auto">
          <a:xfrm>
            <a:off x="468313" y="1844675"/>
            <a:ext cx="7467600" cy="3657600"/>
            <a:chOff x="685800" y="914400"/>
            <a:chExt cx="7467600" cy="3657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524250" y="990600"/>
              <a:ext cx="2133600" cy="9906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>
                  <a:solidFill>
                    <a:srgbClr val="FFFFFF"/>
                  </a:solidFill>
                  <a:latin typeface="Arial Narrow" pitchFamily="34" charset="0"/>
                </a:rPr>
                <a:t>Образовательное учреждение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019800" y="1676400"/>
              <a:ext cx="2133600" cy="9906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>
                  <a:solidFill>
                    <a:srgbClr val="FFFFFF"/>
                  </a:solidFill>
                  <a:latin typeface="Arial Narrow" pitchFamily="34" charset="0"/>
                </a:rPr>
                <a:t>Учреждение культуры, спорта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57250" y="1752600"/>
              <a:ext cx="2209800" cy="9906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>
                  <a:solidFill>
                    <a:srgbClr val="FFFFFF"/>
                  </a:solidFill>
                  <a:latin typeface="Arial Narrow" pitchFamily="34" charset="0"/>
                </a:rPr>
                <a:t>Учреждение дополнительного образования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85800" y="3657600"/>
              <a:ext cx="7391400" cy="914400"/>
            </a:xfrm>
            <a:prstGeom prst="rect">
              <a:avLst/>
            </a:prstGeom>
            <a:solidFill>
              <a:srgbClr val="BC8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>
                  <a:solidFill>
                    <a:srgbClr val="FFFFFF"/>
                  </a:solidFill>
                  <a:latin typeface="Arial Narrow" pitchFamily="34" charset="0"/>
                </a:rPr>
                <a:t>Совместная  программа  деятельности</a:t>
              </a:r>
            </a:p>
          </p:txBody>
        </p:sp>
        <p:cxnSp>
          <p:nvCxnSpPr>
            <p:cNvPr id="23" name="Прямая со стрелкой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2714625" y="1990725"/>
              <a:ext cx="914400" cy="241935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Двойная стрелка влево/вверх 29"/>
            <p:cNvSpPr>
              <a:spLocks noChangeArrowheads="1"/>
            </p:cNvSpPr>
            <p:nvPr/>
          </p:nvSpPr>
          <p:spPr bwMode="auto">
            <a:xfrm rot="-5400000">
              <a:off x="5638800" y="914400"/>
              <a:ext cx="762000" cy="762000"/>
            </a:xfrm>
            <a:custGeom>
              <a:avLst/>
              <a:gdLst>
                <a:gd name="T0" fmla="*/ 571500 w 762000"/>
                <a:gd name="T1" fmla="*/ 0 h 762000"/>
                <a:gd name="T2" fmla="*/ 381000 w 762000"/>
                <a:gd name="T3" fmla="*/ 190500 h 762000"/>
                <a:gd name="T4" fmla="*/ 190500 w 762000"/>
                <a:gd name="T5" fmla="*/ 381000 h 762000"/>
                <a:gd name="T6" fmla="*/ 0 w 762000"/>
                <a:gd name="T7" fmla="*/ 571500 h 762000"/>
                <a:gd name="T8" fmla="*/ 190500 w 762000"/>
                <a:gd name="T9" fmla="*/ 762000 h 762000"/>
                <a:gd name="T10" fmla="*/ 394506 w 762000"/>
                <a:gd name="T11" fmla="*/ 598513 h 762000"/>
                <a:gd name="T12" fmla="*/ 598513 w 762000"/>
                <a:gd name="T13" fmla="*/ 394506 h 762000"/>
                <a:gd name="T14" fmla="*/ 762000 w 762000"/>
                <a:gd name="T15" fmla="*/ 190500 h 7620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27013 w 762000"/>
                <a:gd name="T25" fmla="*/ 544487 h 762000"/>
                <a:gd name="T26" fmla="*/ 571500 w 762000"/>
                <a:gd name="T27" fmla="*/ 598513 h 762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2000" h="762000">
                  <a:moveTo>
                    <a:pt x="0" y="571500"/>
                  </a:moveTo>
                  <a:lnTo>
                    <a:pt x="190500" y="381000"/>
                  </a:lnTo>
                  <a:lnTo>
                    <a:pt x="190500" y="544487"/>
                  </a:lnTo>
                  <a:lnTo>
                    <a:pt x="544487" y="544487"/>
                  </a:lnTo>
                  <a:lnTo>
                    <a:pt x="544487" y="190500"/>
                  </a:lnTo>
                  <a:lnTo>
                    <a:pt x="381000" y="190500"/>
                  </a:lnTo>
                  <a:lnTo>
                    <a:pt x="571500" y="0"/>
                  </a:lnTo>
                  <a:lnTo>
                    <a:pt x="762000" y="190500"/>
                  </a:lnTo>
                  <a:lnTo>
                    <a:pt x="598513" y="190500"/>
                  </a:lnTo>
                  <a:lnTo>
                    <a:pt x="598513" y="598513"/>
                  </a:lnTo>
                  <a:lnTo>
                    <a:pt x="190500" y="598513"/>
                  </a:lnTo>
                  <a:lnTo>
                    <a:pt x="190500" y="762000"/>
                  </a:lnTo>
                  <a:close/>
                </a:path>
              </a:pathLst>
            </a:custGeom>
            <a:solidFill>
              <a:schemeClr val="accent1"/>
            </a:solidFill>
            <a:ln w="25400" algn="ctr">
              <a:solidFill>
                <a:srgbClr val="89A4A7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1" name="Двойная стрелка влево/вверх 30"/>
            <p:cNvSpPr>
              <a:spLocks noChangeArrowheads="1"/>
            </p:cNvSpPr>
            <p:nvPr/>
          </p:nvSpPr>
          <p:spPr bwMode="auto">
            <a:xfrm rot="10800000">
              <a:off x="2590800" y="914400"/>
              <a:ext cx="762000" cy="762000"/>
            </a:xfrm>
            <a:custGeom>
              <a:avLst/>
              <a:gdLst>
                <a:gd name="T0" fmla="*/ 571500 w 762000"/>
                <a:gd name="T1" fmla="*/ 0 h 762000"/>
                <a:gd name="T2" fmla="*/ 381000 w 762000"/>
                <a:gd name="T3" fmla="*/ 190500 h 762000"/>
                <a:gd name="T4" fmla="*/ 190500 w 762000"/>
                <a:gd name="T5" fmla="*/ 381000 h 762000"/>
                <a:gd name="T6" fmla="*/ 0 w 762000"/>
                <a:gd name="T7" fmla="*/ 571500 h 762000"/>
                <a:gd name="T8" fmla="*/ 190500 w 762000"/>
                <a:gd name="T9" fmla="*/ 762000 h 762000"/>
                <a:gd name="T10" fmla="*/ 394506 w 762000"/>
                <a:gd name="T11" fmla="*/ 598513 h 762000"/>
                <a:gd name="T12" fmla="*/ 598513 w 762000"/>
                <a:gd name="T13" fmla="*/ 394506 h 762000"/>
                <a:gd name="T14" fmla="*/ 762000 w 762000"/>
                <a:gd name="T15" fmla="*/ 190500 h 7620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27013 w 762000"/>
                <a:gd name="T25" fmla="*/ 544487 h 762000"/>
                <a:gd name="T26" fmla="*/ 571500 w 762000"/>
                <a:gd name="T27" fmla="*/ 598513 h 7620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2000" h="762000">
                  <a:moveTo>
                    <a:pt x="0" y="571500"/>
                  </a:moveTo>
                  <a:lnTo>
                    <a:pt x="190500" y="381000"/>
                  </a:lnTo>
                  <a:lnTo>
                    <a:pt x="190500" y="544487"/>
                  </a:lnTo>
                  <a:lnTo>
                    <a:pt x="544487" y="544487"/>
                  </a:lnTo>
                  <a:lnTo>
                    <a:pt x="544487" y="190500"/>
                  </a:lnTo>
                  <a:lnTo>
                    <a:pt x="381000" y="190500"/>
                  </a:lnTo>
                  <a:lnTo>
                    <a:pt x="571500" y="0"/>
                  </a:lnTo>
                  <a:lnTo>
                    <a:pt x="762000" y="190500"/>
                  </a:lnTo>
                  <a:lnTo>
                    <a:pt x="598513" y="190500"/>
                  </a:lnTo>
                  <a:lnTo>
                    <a:pt x="598513" y="598513"/>
                  </a:lnTo>
                  <a:lnTo>
                    <a:pt x="190500" y="598513"/>
                  </a:lnTo>
                  <a:lnTo>
                    <a:pt x="190500" y="762000"/>
                  </a:lnTo>
                  <a:close/>
                </a:path>
              </a:pathLst>
            </a:custGeom>
            <a:solidFill>
              <a:schemeClr val="accent1"/>
            </a:solidFill>
            <a:ln w="25400" algn="ctr">
              <a:solidFill>
                <a:srgbClr val="89A4A7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2" name="Двойная стрелка влево/вправо 31"/>
            <p:cNvSpPr/>
            <p:nvPr/>
          </p:nvSpPr>
          <p:spPr>
            <a:xfrm>
              <a:off x="3048000" y="2438400"/>
              <a:ext cx="2895600" cy="2286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rot="5400000">
              <a:off x="3621088" y="2781300"/>
              <a:ext cx="1751012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 rot="10800000" flipV="1">
              <a:off x="4648200" y="2590800"/>
              <a:ext cx="2590800" cy="1066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B0362FA-9478-4B6B-AE7F-FED7C40F0A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-76200"/>
            <a:ext cx="7543800" cy="145075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Arial Unicode MS" pitchFamily="34" charset="-128"/>
              </a:rPr>
              <a:t>Воспитательные </a:t>
            </a:r>
            <a:br>
              <a:rPr lang="ru-RU" sz="3200" b="1" dirty="0">
                <a:solidFill>
                  <a:srgbClr val="0070C0"/>
                </a:solidFill>
                <a:latin typeface="Arial Unicode MS" pitchFamily="34" charset="-128"/>
              </a:rPr>
            </a:br>
            <a:r>
              <a:rPr lang="ru-RU" sz="3200" b="1" dirty="0">
                <a:solidFill>
                  <a:srgbClr val="0070C0"/>
                </a:solidFill>
                <a:latin typeface="Arial Unicode MS" pitchFamily="34" charset="-128"/>
              </a:rPr>
              <a:t>результаты и эффекты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Воспитательный результат внеурочной деятельности</a:t>
            </a:r>
            <a:r>
              <a:rPr lang="ru-RU" sz="2800" dirty="0">
                <a:solidFill>
                  <a:srgbClr val="0070C0"/>
                </a:solidFill>
                <a:latin typeface="Arial Unicode MS" pitchFamily="34" charset="-128"/>
              </a:rPr>
              <a:t> </a:t>
            </a:r>
            <a:r>
              <a:rPr lang="ru-RU" sz="2800" dirty="0">
                <a:latin typeface="Arial Unicode MS" pitchFamily="34" charset="-128"/>
              </a:rPr>
              <a:t>– непосредственное духовно-нравственное приобретение ребенка благодаря его участию в том или ином виде внеурочной деятельности. </a:t>
            </a:r>
          </a:p>
          <a:p>
            <a:pPr>
              <a:buFont typeface="Wingdings" pitchFamily="2" charset="2"/>
              <a:buNone/>
            </a:pPr>
            <a:endParaRPr lang="ru-RU" sz="2800" b="1" dirty="0">
              <a:latin typeface="Arial Unicode MS" pitchFamily="34" charset="-128"/>
            </a:endParaRPr>
          </a:p>
          <a:p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Воспитательный эффект внеурочной деятельности</a:t>
            </a:r>
            <a:r>
              <a:rPr lang="ru-RU" sz="2800" dirty="0">
                <a:solidFill>
                  <a:srgbClr val="0070C0"/>
                </a:solidFill>
                <a:latin typeface="Arial Unicode MS" pitchFamily="34" charset="-128"/>
              </a:rPr>
              <a:t> </a:t>
            </a:r>
            <a:r>
              <a:rPr lang="ru-RU" sz="2800" dirty="0">
                <a:latin typeface="Arial Unicode MS" pitchFamily="34" charset="-128"/>
              </a:rPr>
              <a:t>– влияние (последствие) того или иного духовно-нравственного приобретения  на весь процесс развития личности ребенка.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7549A9-FAE5-4EEC-985D-79068F4393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07B00D-023D-4643-8579-F2945341EE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8DBE3A-634B-4470-BEE9-04DC7DA71415}"/>
              </a:ext>
            </a:extLst>
          </p:cNvPr>
          <p:cNvSpPr txBox="1"/>
          <p:nvPr/>
        </p:nvSpPr>
        <p:spPr>
          <a:xfrm>
            <a:off x="381000" y="381000"/>
            <a:ext cx="84582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Дело воспитания ребенка есть дело величайшей сложности и трудности.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Воспитывает не учитель, а все общество в целом, вся атмосфера и вся обстановка нашей культуры и быта, вся живая повседневность, в которой нет мелочей. Каждый наш поступок, который видят или слышат дети, каждое наше слово, с которой оно произносится, являются капельками, падающими в тот поток, который мы называем жизнью ребенка, формированием его личности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В.Л. Кащенко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229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Концепция определяет: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характер современного национального воспитательного идеала;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цели и задачи духовно-нравственного развития и воспитания детей и молодёжи;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систему базовых национальных ценностей, на основе которых возможна духовно-нравственная консолидация многонационального народа Российской Федерации;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основные социально-педагогические условия и принципы духовно-нравственного развития и воспитания обучающихся.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2B5ADF-8D12-45A5-ADD4-17EB0122C9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Современный национальный воспитательный идеал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dirty="0"/>
              <a:t>   </a:t>
            </a:r>
            <a:r>
              <a:rPr lang="ru-RU" sz="3200" b="1" dirty="0"/>
              <a:t>Цель воспитания -</a:t>
            </a:r>
            <a:r>
              <a:rPr lang="ru-RU" sz="3200" dirty="0"/>
              <a:t>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9FF82D-3F63-461B-9A62-1BAA0A3309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-76200"/>
            <a:ext cx="7543800" cy="145075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Задачи воспитания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/>
              <a:t>В области формирования </a:t>
            </a:r>
            <a:r>
              <a:rPr lang="ru-RU" sz="2400" b="1" i="1" dirty="0"/>
              <a:t>личностной культуры</a:t>
            </a:r>
            <a:r>
              <a:rPr lang="ru-RU" sz="2400" dirty="0"/>
              <a:t>: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формирование способности к духовному развитию;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укрепление нравственности;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формирование основ морали,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формирование основ нравственного самосознания личности (совести);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принятие обучающимся базовых общенациональных ценностей, национальных и этнических духовных традиций;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формирование эстетических потребностей, ценностей и чувств.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A5F5945-DF3C-4CF3-B8AE-E60492678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Задачи воспитания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45734"/>
            <a:ext cx="8000999" cy="40233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/>
              <a:t>В области формирования </a:t>
            </a:r>
            <a:r>
              <a:rPr lang="ru-RU" sz="2400" b="1" i="1" dirty="0"/>
              <a:t>социальной культуры</a:t>
            </a:r>
            <a:r>
              <a:rPr lang="ru-RU" sz="2400" i="1" dirty="0"/>
              <a:t>: </a:t>
            </a:r>
            <a:br>
              <a:rPr lang="ru-RU" sz="2400" i="1" dirty="0"/>
            </a:b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/>
              <a:t> формирование основ российской гражданской идентичности;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пробуждение веры в Россию, чувства личной ответственности за Отечество;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формирование патриотизма и гражданской солидарности;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развитие навыков организации и осуществления сотрудничества с педагогами, сверстниками, родителями, старшими детьми в решении общих проблем.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E559C32-D79A-45D3-8912-CFC71AD513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Задачи воспитания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229600" cy="44497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dirty="0"/>
              <a:t>В области формирования </a:t>
            </a:r>
            <a:r>
              <a:rPr lang="ru-RU" sz="2400" b="1" i="1" dirty="0"/>
              <a:t>семейной культуры</a:t>
            </a:r>
            <a:r>
              <a:rPr lang="ru-RU" sz="2400" i="1" dirty="0"/>
              <a:t>: </a:t>
            </a:r>
            <a:br>
              <a:rPr lang="ru-RU" sz="2400" i="1" dirty="0"/>
            </a:b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формирование отношения к семье как к основе российского общества;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формирование у младшего школьника почтительного отношения к родителям, осознанного, заботливого отношения к старшим и младшим;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знакомство обучающегося с культурно-историческими и этническими традициями российской семьи. </a:t>
            </a: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7EE9D5-9117-4BA8-AEF0-48FBD7BF61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Система базовых национальных ценностей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/>
              <a:t>патриотизм</a:t>
            </a:r>
            <a:r>
              <a:rPr lang="ru-RU" sz="2800" dirty="0"/>
              <a:t> </a:t>
            </a:r>
          </a:p>
          <a:p>
            <a:pPr algn="ctr">
              <a:lnSpc>
                <a:spcPct val="80000"/>
              </a:lnSpc>
            </a:pPr>
            <a:r>
              <a:rPr lang="ru-RU" sz="2800" b="1" dirty="0"/>
              <a:t>социальная солидарность</a:t>
            </a:r>
            <a:r>
              <a:rPr lang="ru-RU" sz="2800" dirty="0"/>
              <a:t>;</a:t>
            </a:r>
            <a:endParaRPr lang="ru-RU" sz="2800" b="1" dirty="0"/>
          </a:p>
          <a:p>
            <a:pPr algn="ctr">
              <a:lnSpc>
                <a:spcPct val="80000"/>
              </a:lnSpc>
            </a:pPr>
            <a:r>
              <a:rPr lang="ru-RU" sz="2800" b="1" dirty="0"/>
              <a:t>гражданственность</a:t>
            </a:r>
            <a:r>
              <a:rPr lang="ru-RU" sz="2800" dirty="0"/>
              <a:t>;</a:t>
            </a:r>
            <a:endParaRPr lang="ru-RU" sz="2800" b="1" dirty="0"/>
          </a:p>
          <a:p>
            <a:pPr algn="ctr">
              <a:lnSpc>
                <a:spcPct val="80000"/>
              </a:lnSpc>
            </a:pPr>
            <a:r>
              <a:rPr lang="ru-RU" sz="2800" b="1" dirty="0"/>
              <a:t>семья</a:t>
            </a:r>
            <a:r>
              <a:rPr lang="ru-RU" sz="2800" dirty="0"/>
              <a:t>;</a:t>
            </a:r>
            <a:endParaRPr lang="ru-RU" sz="2800" b="1" dirty="0"/>
          </a:p>
          <a:p>
            <a:pPr algn="ctr">
              <a:lnSpc>
                <a:spcPct val="80000"/>
              </a:lnSpc>
            </a:pPr>
            <a:r>
              <a:rPr lang="ru-RU" sz="2800" b="1" dirty="0"/>
              <a:t>труд и творчество</a:t>
            </a:r>
            <a:r>
              <a:rPr lang="ru-RU" sz="2800" dirty="0"/>
              <a:t>;</a:t>
            </a:r>
            <a:endParaRPr lang="ru-RU" sz="2800" b="1" dirty="0"/>
          </a:p>
          <a:p>
            <a:pPr algn="ctr">
              <a:lnSpc>
                <a:spcPct val="80000"/>
              </a:lnSpc>
            </a:pPr>
            <a:r>
              <a:rPr lang="ru-RU" sz="2800" b="1" dirty="0"/>
              <a:t>наука</a:t>
            </a:r>
            <a:r>
              <a:rPr lang="ru-RU" sz="2800" dirty="0"/>
              <a:t>;</a:t>
            </a:r>
            <a:endParaRPr lang="ru-RU" sz="2800" b="1" dirty="0"/>
          </a:p>
          <a:p>
            <a:pPr algn="ctr">
              <a:lnSpc>
                <a:spcPct val="80000"/>
              </a:lnSpc>
            </a:pPr>
            <a:r>
              <a:rPr lang="ru-RU" sz="2800" b="1" dirty="0"/>
              <a:t>традиционные российские религии</a:t>
            </a:r>
            <a:r>
              <a:rPr lang="ru-RU" sz="2800" dirty="0"/>
              <a:t>; </a:t>
            </a:r>
            <a:endParaRPr lang="ru-RU" sz="2800" b="1" dirty="0"/>
          </a:p>
          <a:p>
            <a:pPr algn="ctr">
              <a:lnSpc>
                <a:spcPct val="80000"/>
              </a:lnSpc>
            </a:pPr>
            <a:r>
              <a:rPr lang="ru-RU" sz="2800" b="1" dirty="0"/>
              <a:t>искусство и литература</a:t>
            </a:r>
            <a:r>
              <a:rPr lang="ru-RU" sz="2800" dirty="0"/>
              <a:t>;</a:t>
            </a:r>
            <a:endParaRPr lang="ru-RU" sz="2800" b="1" dirty="0"/>
          </a:p>
          <a:p>
            <a:pPr algn="ctr">
              <a:lnSpc>
                <a:spcPct val="80000"/>
              </a:lnSpc>
            </a:pPr>
            <a:r>
              <a:rPr lang="ru-RU" sz="2800" b="1" dirty="0"/>
              <a:t>природа</a:t>
            </a:r>
            <a:r>
              <a:rPr lang="ru-RU" sz="2800" dirty="0"/>
              <a:t>;</a:t>
            </a:r>
            <a:endParaRPr lang="ru-RU" sz="2800" b="1" dirty="0"/>
          </a:p>
          <a:p>
            <a:pPr algn="ctr">
              <a:lnSpc>
                <a:spcPct val="80000"/>
              </a:lnSpc>
            </a:pPr>
            <a:r>
              <a:rPr lang="ru-RU" sz="2800" b="1" dirty="0"/>
              <a:t>человечество</a:t>
            </a:r>
            <a:r>
              <a:rPr lang="ru-RU" sz="2800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D58D09-6F34-4930-B760-3A0C642125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229600" cy="1782762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Основные  направления воспитания и социализации обучающихся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535363"/>
          </a:xfrm>
        </p:spPr>
        <p:txBody>
          <a:bodyPr/>
          <a:lstStyle/>
          <a:p>
            <a:pPr marL="609600" indent="-609600"/>
            <a:r>
              <a:rPr lang="ru-RU" dirty="0"/>
              <a:t>воспитание гражданственности, патриотизма, уважения к правам, свободам и обязанностям человека;</a:t>
            </a:r>
          </a:p>
          <a:p>
            <a:pPr marL="609600" indent="-609600">
              <a:buFont typeface="Wingdings" pitchFamily="2" charset="2"/>
              <a:buNone/>
            </a:pPr>
            <a:br>
              <a:rPr lang="ru-RU" sz="2000" b="1" dirty="0"/>
            </a:br>
            <a:r>
              <a:rPr lang="ru-RU" sz="2000" b="1" dirty="0"/>
              <a:t>Ценности:</a:t>
            </a:r>
            <a:r>
              <a:rPr lang="ru-RU" sz="2000" dirty="0"/>
              <a:t>  </a:t>
            </a:r>
            <a:r>
              <a:rPr lang="ru-RU" sz="2000" i="1" dirty="0"/>
              <a:t>любовь к России, к своему народу,  к своей малой родине; служение Отечеству; правовое государство; гражданское общество; долг перед Отечеством, старшими поколениями, семьей; закон и правопорядок; межэтнический мир; свобода и ответственность; доверие к людям</a:t>
            </a:r>
            <a:r>
              <a:rPr lang="ru-RU" sz="2000" dirty="0"/>
              <a:t>.</a:t>
            </a:r>
          </a:p>
          <a:p>
            <a:pPr marL="609600" indent="-609600"/>
            <a:endParaRPr lang="ru-RU" sz="2800" dirty="0"/>
          </a:p>
          <a:p>
            <a:pPr marL="609600" indent="-609600"/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4B93308-3BB5-435D-AD71-60A2D33620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958"/>
            <a:ext cx="1703832" cy="3649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709</TotalTime>
  <Words>1089</Words>
  <Application>Microsoft Office PowerPoint</Application>
  <PresentationFormat>Экран (4:3)</PresentationFormat>
  <Paragraphs>137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Wingdings</vt:lpstr>
      <vt:lpstr>Arial Black</vt:lpstr>
      <vt:lpstr>Arial Unicode MS</vt:lpstr>
      <vt:lpstr>Times New Roman</vt:lpstr>
      <vt:lpstr>Bookman Old Style</vt:lpstr>
      <vt:lpstr>Arial Narrow</vt:lpstr>
      <vt:lpstr>Ретро</vt:lpstr>
      <vt:lpstr>      Воспитательная работа в условиях реализации ФГОС </vt:lpstr>
      <vt:lpstr>Нормативная база организации воспитательного процесса</vt:lpstr>
      <vt:lpstr>Концепция определяет: </vt:lpstr>
      <vt:lpstr>Современный национальный воспитательный идеал </vt:lpstr>
      <vt:lpstr>Задачи воспитания</vt:lpstr>
      <vt:lpstr>Задачи воспитания</vt:lpstr>
      <vt:lpstr>Задачи воспитания</vt:lpstr>
      <vt:lpstr>Система базовых национальных ценностей </vt:lpstr>
      <vt:lpstr>Основные  направления воспитания и социализации обучающихся</vt:lpstr>
      <vt:lpstr>Основные  направления воспитания и социализации обучающихся</vt:lpstr>
      <vt:lpstr>Основные  направления воспитания и социализации обучающихся</vt:lpstr>
      <vt:lpstr>Основные  направления воспитания и социализации обучающихся</vt:lpstr>
      <vt:lpstr>Основные  направления воспитания и социализации обучающихся</vt:lpstr>
      <vt:lpstr>Основные  направления воспитания и социализации обучающихся</vt:lpstr>
      <vt:lpstr>Методологическая основа организации  воспитания</vt:lpstr>
      <vt:lpstr>Источники формирования ценностей</vt:lpstr>
      <vt:lpstr>Уклад школьной жизни</vt:lpstr>
      <vt:lpstr>От урока к внеучебной деятельности</vt:lpstr>
      <vt:lpstr>Направления внеурочной деятельности</vt:lpstr>
      <vt:lpstr>Виды внеурочной (внеучебной) деятельности</vt:lpstr>
      <vt:lpstr>Социальные партнёры</vt:lpstr>
      <vt:lpstr>Уровни организации внеурочной деятельности</vt:lpstr>
      <vt:lpstr>Образовательная программа</vt:lpstr>
      <vt:lpstr>Воспитательные  результаты и эффекты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Маша</dc:creator>
  <cp:lastModifiedBy>Olga Sh</cp:lastModifiedBy>
  <cp:revision>39</cp:revision>
  <cp:lastPrinted>1601-01-01T00:00:00Z</cp:lastPrinted>
  <dcterms:created xsi:type="dcterms:W3CDTF">1601-01-01T00:00:00Z</dcterms:created>
  <dcterms:modified xsi:type="dcterms:W3CDTF">2022-09-21T20:35:27Z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